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5" r:id="rId11"/>
    <p:sldId id="286" r:id="rId12"/>
    <p:sldId id="287" r:id="rId13"/>
    <p:sldId id="284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7" r:id="rId23"/>
    <p:sldId id="296" r:id="rId24"/>
    <p:sldId id="298" r:id="rId25"/>
    <p:sldId id="300" r:id="rId26"/>
    <p:sldId id="299" r:id="rId27"/>
    <p:sldId id="301" r:id="rId28"/>
    <p:sldId id="302" r:id="rId29"/>
    <p:sldId id="303" r:id="rId30"/>
    <p:sldId id="304" r:id="rId31"/>
    <p:sldId id="306" r:id="rId32"/>
    <p:sldId id="305" r:id="rId33"/>
    <p:sldId id="307" r:id="rId34"/>
    <p:sldId id="308" r:id="rId3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50" d="100"/>
          <a:sy n="50" d="100"/>
        </p:scale>
        <p:origin x="2919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D299-22B7-42F5-A369-FD200C73BBC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2022/4/2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6909D-8EDC-4A00-9425-7CCDD6935CD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20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1C006B-CAD6-46A9-AE01-1DF9FF39EC39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E6DE88F-1F85-4A27-9D34-D74A50E7B0D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078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558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196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4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4757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270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348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643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304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1527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54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9473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149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1978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760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857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7868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99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1410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838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757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266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27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6699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94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20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3851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5349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95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83E4F-657C-4D8E-8FAD-6386EF9B109D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F4464-7484-4713-B9FF-83FB9DDEA071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33FB-47C5-42F7-A95A-B15B60A34B63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9FB00C-3196-42EF-A93B-AD2E97DECBF9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52F37-2347-469F-95CF-B07720175159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B85421-0A4F-456C-AE8B-9D9FD1C29F96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597710-2884-4518-8343-5210F0660D76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CB63E-F307-418A-B628-A6B892AED4C7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4A190-44DA-4162-93F1-58A582F1E34D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FAA926-9856-4E01-BF32-9864A6B340D7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A9A6D6-ED6C-4059-8881-246F48921CB9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2D6A9-C393-42BA-899D-980611436B38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4E2F3C-F6FF-4123-83A2-52AD329828E8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61EBF-EC3D-40AD-A2AF-0B83A9BC8761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0168C-97F9-485C-B61A-FB9CF372C0B8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70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66F3B4-29CF-4B27-AAED-5D9EF95DB219}" type="datetime1">
              <a:rPr lang="zh-CN" altLang="en-US" noProof="0" smtClean="0"/>
              <a:t>2022/4/2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Microsoft YaHei UI" panose="020B0503020204020204" pitchFamily="34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任意多边形(F)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en-US" altLang="zh-CN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Tutorial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23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 Yifan ZHU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514"/>
            <a:ext cx="12192001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F91595-2E28-F552-1D47-0B9D46B8F976}"/>
              </a:ext>
            </a:extLst>
          </p:cNvPr>
          <p:cNvSpPr txBox="1"/>
          <p:nvPr/>
        </p:nvSpPr>
        <p:spPr>
          <a:xfrm>
            <a:off x="854298" y="571610"/>
            <a:ext cx="10483402" cy="2153731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7030A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Consider a relation consisting of the attributes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A, B, C,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with the following set of functional dependencies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BC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Determine four different canonical covers for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C7EC8F-78F3-2D79-8B19-8855B7D5DDA0}"/>
              </a:ext>
            </a:extLst>
          </p:cNvPr>
          <p:cNvSpPr txBox="1"/>
          <p:nvPr/>
        </p:nvSpPr>
        <p:spPr>
          <a:xfrm>
            <a:off x="854298" y="3414044"/>
            <a:ext cx="10483402" cy="2955489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7030A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L="68580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deleted from the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we get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F’ =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AC, 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 and from the first 2 FDs here we get back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; hence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extraneous in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zh-CN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Next, deleting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F’,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we get {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AC, 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 and we get back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from the first and third FDs; hence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extraneous in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AB.</a:t>
            </a:r>
            <a:endParaRPr lang="zh-CN" altLang="zh-CN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Next, deleting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we get {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C, 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 &amp; we get back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from the last two FDs; hence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extraneous in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AC,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and we get the canonical cover</a:t>
            </a:r>
            <a:endParaRPr lang="zh-CN" altLang="zh-CN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800"/>
              </a:spcAft>
            </a:pP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		{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C, C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		(1)</a:t>
            </a:r>
            <a:endParaRPr lang="zh-CN" altLang="zh-CN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84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514"/>
            <a:ext cx="12192001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F91595-2E28-F552-1D47-0B9D46B8F976}"/>
              </a:ext>
            </a:extLst>
          </p:cNvPr>
          <p:cNvSpPr txBox="1"/>
          <p:nvPr/>
        </p:nvSpPr>
        <p:spPr>
          <a:xfrm>
            <a:off x="854298" y="571610"/>
            <a:ext cx="10483402" cy="2153731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7030A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Consider a relation consisting of the attributes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A, B, C,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with the following set of functional dependencies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BC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Determine four different canonical covers for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C7EC8F-78F3-2D79-8B19-8855B7D5DDA0}"/>
              </a:ext>
            </a:extLst>
          </p:cNvPr>
          <p:cNvSpPr txBox="1"/>
          <p:nvPr/>
        </p:nvSpPr>
        <p:spPr>
          <a:xfrm>
            <a:off x="854298" y="3414044"/>
            <a:ext cx="10483402" cy="2955489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7030A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L="68580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On the other hand, deleting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F’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we get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F” =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AC, 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 &amp; we get back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from the last two FDs &amp; using the decomposition rule on the second FD; hence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extraneous in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extraneous in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here? Now deleting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we get {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C, 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 but we cannot get back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; thus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not extraneous. By symmetry of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F”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not extraneous either, and we get the canonical cover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		{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AC, 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		(2)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97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F91595-2E28-F552-1D47-0B9D46B8F976}"/>
              </a:ext>
            </a:extLst>
          </p:cNvPr>
          <p:cNvSpPr txBox="1"/>
          <p:nvPr/>
        </p:nvSpPr>
        <p:spPr>
          <a:xfrm>
            <a:off x="854298" y="334535"/>
            <a:ext cx="10483402" cy="2153731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7030A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Consider a relation consisting of the attributes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A, B, C,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with the following set of functional dependencies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BC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Determine four different canonical covers for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C7EC8F-78F3-2D79-8B19-8855B7D5DDA0}"/>
              </a:ext>
            </a:extLst>
          </p:cNvPr>
          <p:cNvSpPr txBox="1"/>
          <p:nvPr/>
        </p:nvSpPr>
        <p:spPr>
          <a:xfrm>
            <a:off x="854298" y="3176969"/>
            <a:ext cx="10483402" cy="3370987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7030A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L="68580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By symmetry of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and deleting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first, we get another two canonical covers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	 {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B, 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	 {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AB, 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Therefore, we obtain the following four different canonical covers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indent="22860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C, 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 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indent="22860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B, 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indent="22860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AC, 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	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indent="22860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AB, 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39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F91595-2E28-F552-1D47-0B9D46B8F976}"/>
              </a:ext>
            </a:extLst>
          </p:cNvPr>
          <p:cNvSpPr txBox="1"/>
          <p:nvPr/>
        </p:nvSpPr>
        <p:spPr>
          <a:xfrm>
            <a:off x="854298" y="1681351"/>
            <a:ext cx="10483402" cy="313932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00B0F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R="245110" lvl="0">
              <a:lnSpc>
                <a:spcPts val="1600"/>
              </a:lnSpc>
              <a:spcAft>
                <a:spcPts val="800"/>
              </a:spcAft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Prove that functional dependency satisfies the formal definition of multivalued dependency.</a:t>
            </a:r>
            <a:endParaRPr lang="zh-CN" altLang="zh-C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C7EC8F-78F3-2D79-8B19-8855B7D5DDA0}"/>
              </a:ext>
            </a:extLst>
          </p:cNvPr>
          <p:cNvSpPr txBox="1"/>
          <p:nvPr/>
        </p:nvSpPr>
        <p:spPr>
          <a:xfrm>
            <a:off x="854298" y="2528321"/>
            <a:ext cx="10483402" cy="2821285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00B0F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L="914400" marR="245110">
              <a:spcAft>
                <a:spcPts val="800"/>
              </a:spcAft>
            </a:pP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Now, we have for the definition the MVD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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endParaRPr lang="zh-CN" altLang="zh-CN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spcAft>
                <a:spcPts val="800"/>
              </a:spcAft>
            </a:pP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i="1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i="1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</a:t>
            </a:r>
            <a:b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and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</a:t>
            </a:r>
            <a:b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l-GR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γ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l-GR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γ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 and 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l-GR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γ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l-GR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γ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</a:t>
            </a:r>
            <a:endParaRPr lang="zh-CN" altLang="zh-CN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spcAft>
                <a:spcPts val="800"/>
              </a:spcAft>
            </a:pP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Letting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i="1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 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then if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i="1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the second line of the above gives</a:t>
            </a:r>
            <a:endParaRPr lang="zh-CN" altLang="zh-CN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spcAft>
                <a:spcPts val="800"/>
              </a:spcAft>
            </a:pP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i="1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 and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altLang="zh-CN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], which is the definition of FD.  </a:t>
            </a:r>
            <a:endParaRPr lang="zh-CN" altLang="zh-CN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spcAft>
                <a:spcPts val="800"/>
              </a:spcAft>
            </a:pP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Thus the MVD definition includes FD, or every FD is also an MVD.</a:t>
            </a:r>
            <a:endParaRPr lang="zh-CN" altLang="zh-CN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zh-CN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		(enhance the constraint)</a:t>
            </a:r>
            <a:endParaRPr lang="zh-CN" altLang="zh-CN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35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C7EC8F-78F3-2D79-8B19-8855B7D5DDA0}"/>
              </a:ext>
            </a:extLst>
          </p:cNvPr>
          <p:cNvSpPr txBox="1"/>
          <p:nvPr/>
        </p:nvSpPr>
        <p:spPr>
          <a:xfrm>
            <a:off x="854299" y="1425374"/>
            <a:ext cx="10483402" cy="4007251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FFFF0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R="245110" lvl="0">
              <a:lnSpc>
                <a:spcPts val="1600"/>
              </a:lnSpc>
              <a:spcAft>
                <a:spcPts val="800"/>
              </a:spcAft>
            </a:pP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Consider the following relations for an order processing application database at company Global-UK. </a:t>
            </a:r>
            <a:endParaRPr lang="zh-CN" altLang="zh-CN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R="245110" algn="ctr">
              <a:lnSpc>
                <a:spcPts val="1600"/>
              </a:lnSpc>
              <a:spcAft>
                <a:spcPts val="800"/>
              </a:spcAft>
            </a:pP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Order (</a:t>
            </a:r>
            <a:r>
              <a:rPr lang="en-US" altLang="zh-CN" sz="2000" u="sng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O#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Odate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Cust#,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Total_amount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)</a:t>
            </a:r>
            <a:endParaRPr lang="zh-CN" altLang="zh-CN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R="245110" algn="ctr">
              <a:lnSpc>
                <a:spcPts val="1600"/>
              </a:lnSpc>
              <a:spcAft>
                <a:spcPts val="800"/>
              </a:spcAft>
            </a:pP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                              Order-Item (</a:t>
            </a:r>
            <a:r>
              <a:rPr lang="en-US" altLang="zh-CN" sz="2000" u="sng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O#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000" u="sng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I#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Qty_ordered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Total_price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Discount%)</a:t>
            </a:r>
            <a:endParaRPr lang="zh-CN" altLang="zh-CN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 </a:t>
            </a:r>
            <a:endParaRPr lang="zh-CN" altLang="zh-CN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 marR="245110" algn="just">
              <a:lnSpc>
                <a:spcPts val="1600"/>
              </a:lnSpc>
              <a:spcAft>
                <a:spcPts val="800"/>
              </a:spcAft>
            </a:pP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Here O#, I#, Cust# denote respectively the order number, item number, and customer number. Assume that each item has a different discount. The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Total_price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refers to the total price of one item,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Odate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is the date on which the order was placed, and the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Total_amount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is the amount of the order. Let us apply a natural join on the relations Order-Item and Order and call the result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RelationX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.</a:t>
            </a:r>
            <a:endParaRPr lang="zh-CN" altLang="zh-CN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245110" lvl="0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romanLcParenBoth"/>
            </a:pP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Write down the schema of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RelationX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.</a:t>
            </a:r>
            <a:endParaRPr lang="zh-CN" altLang="zh-CN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245110" lvl="0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romanLcParenBoth"/>
            </a:pP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Determine the primary key for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RelationX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. </a:t>
            </a:r>
            <a:endParaRPr lang="zh-CN" altLang="zh-CN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245110" lvl="0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romanLcParenBoth"/>
            </a:pP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What are the functional dependencies of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RelationX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. You should state clearly any assumptions that you make. These assumptions should be reasonable assumptions.</a:t>
            </a:r>
            <a:endParaRPr lang="zh-CN" altLang="zh-CN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245110" lvl="0" indent="-342900" algn="just">
              <a:lnSpc>
                <a:spcPts val="1600"/>
              </a:lnSpc>
              <a:spcAft>
                <a:spcPts val="800"/>
              </a:spcAft>
              <a:buFont typeface="+mj-lt"/>
              <a:buAutoNum type="romanLcParenBoth"/>
            </a:pP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Is </a:t>
            </a:r>
            <a:r>
              <a:rPr lang="en-US" altLang="zh-CN" sz="20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RelationX</a:t>
            </a:r>
            <a:r>
              <a:rPr lang="en-US" altLang="zh-CN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in 2NF or 3NF? You should justify your answers.</a:t>
            </a:r>
            <a:endParaRPr lang="zh-CN" altLang="zh-CN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41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C7EC8F-78F3-2D79-8B19-8855B7D5DDA0}"/>
              </a:ext>
            </a:extLst>
          </p:cNvPr>
          <p:cNvSpPr txBox="1"/>
          <p:nvPr/>
        </p:nvSpPr>
        <p:spPr>
          <a:xfrm>
            <a:off x="854299" y="1425374"/>
            <a:ext cx="10483402" cy="389638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FFFF0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 The schema of Order *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Order_Item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would be: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 indent="45720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RelationX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(O#, I#,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Odate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Cust#,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Total_amount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Qty_ordered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Total_price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Discount%)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(ii)  Its primary key is O#,I#.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(iii) The reasonable functional dependencies are: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O#I#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Qty_ordered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O#I#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Total_price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O#I#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Discount%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O#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Odate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O#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Cust#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O#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Total_amount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(iv)  It is not in 2NF, as attributes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Odate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Cust#, and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Total_amount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are only partially dependent on the primary key, O#I#. 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It is also not in 3NF, as 2NF is a requirement for 3NF.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50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C7EC8F-78F3-2D79-8B19-8855B7D5DDA0}"/>
              </a:ext>
            </a:extLst>
          </p:cNvPr>
          <p:cNvSpPr txBox="1"/>
          <p:nvPr/>
        </p:nvSpPr>
        <p:spPr>
          <a:xfrm>
            <a:off x="854299" y="967108"/>
            <a:ext cx="10483402" cy="4923784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FF000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R="245110" lvl="0">
              <a:lnSpc>
                <a:spcPts val="1600"/>
              </a:lnSpc>
              <a:spcAft>
                <a:spcPts val="800"/>
              </a:spcAft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Consider the relation concerning refrigerators</a:t>
            </a:r>
            <a:endParaRPr lang="zh-CN" altLang="zh-C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marR="245110" indent="457200">
              <a:lnSpc>
                <a:spcPts val="1600"/>
              </a:lnSpc>
              <a:spcAft>
                <a:spcPts val="800"/>
              </a:spcAft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                 Ref (Model#, Year, Price, </a:t>
            </a:r>
            <a:r>
              <a:rPr lang="en-US" altLang="zh-CN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Manuf_Plant</a:t>
            </a: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Color)</a:t>
            </a:r>
            <a:endParaRPr lang="zh-CN" altLang="zh-C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and the following set of functional dependencies: </a:t>
            </a:r>
            <a:endParaRPr lang="zh-CN" altLang="zh-C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Model# → </a:t>
            </a:r>
            <a:r>
              <a:rPr lang="en-US" altLang="zh-CN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Manuf_Plant</a:t>
            </a:r>
            <a:endParaRPr lang="en-US" altLang="zh-CN" sz="1100" dirty="0">
              <a:solidFill>
                <a:schemeClr val="bg1"/>
              </a:solidFill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Model#, Year → Price</a:t>
            </a:r>
            <a:endParaRPr lang="zh-CN" altLang="zh-C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Manuf_Plant</a:t>
            </a: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→ Color</a:t>
            </a:r>
            <a:endParaRPr lang="zh-CN" altLang="zh-C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245110" lvl="0" indent="-342900">
              <a:lnSpc>
                <a:spcPts val="1600"/>
              </a:lnSpc>
              <a:spcAft>
                <a:spcPts val="800"/>
              </a:spcAft>
              <a:buFont typeface="+mj-lt"/>
              <a:buAutoNum type="romanLcParenBoth"/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Evaluate each of the following as a candidate key for Ref, giving reasons why it can or cannot be a candidate key:  </a:t>
            </a:r>
            <a:endParaRPr lang="zh-CN" altLang="zh-C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marR="245110" lvl="1" indent="-285750">
              <a:lnSpc>
                <a:spcPts val="16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{Model#}, </a:t>
            </a:r>
            <a:endParaRPr lang="zh-CN" altLang="zh-C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marR="245110" lvl="1" indent="-285750">
              <a:lnSpc>
                <a:spcPts val="16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{Model#, Year}, </a:t>
            </a:r>
            <a:endParaRPr lang="zh-CN" altLang="zh-C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marR="245110" lvl="1" indent="-285750">
              <a:lnSpc>
                <a:spcPts val="16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{Model#, Color}. </a:t>
            </a:r>
            <a:endParaRPr lang="zh-CN" altLang="zh-C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245110" lvl="0" indent="-342900">
              <a:lnSpc>
                <a:spcPts val="1600"/>
              </a:lnSpc>
              <a:spcAft>
                <a:spcPts val="800"/>
              </a:spcAft>
              <a:buFont typeface="+mj-lt"/>
              <a:buAutoNum type="romanLcParenBoth"/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Based on the result of (</a:t>
            </a:r>
            <a:r>
              <a:rPr lang="en-US" altLang="zh-CN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i</a:t>
            </a: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) above, determine whether the relation Ref is in 3NF and whether it is in BCNF. You should justify your answers.</a:t>
            </a:r>
            <a:endParaRPr lang="zh-CN" altLang="zh-C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245110" lvl="0" indent="-342900">
              <a:lnSpc>
                <a:spcPts val="1600"/>
              </a:lnSpc>
              <a:spcAft>
                <a:spcPts val="800"/>
              </a:spcAft>
              <a:buFont typeface="+mj-lt"/>
              <a:buAutoNum type="romanLcParenBoth"/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Consider the decomposition of Ref into</a:t>
            </a:r>
            <a:endParaRPr lang="en-US" altLang="zh-CN" sz="1100" dirty="0">
              <a:solidFill>
                <a:schemeClr val="bg1"/>
              </a:solidFill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marR="245110" lvl="1" indent="-342900">
              <a:lnSpc>
                <a:spcPts val="1600"/>
              </a:lnSpc>
              <a:spcAft>
                <a:spcPts val="800"/>
              </a:spcAft>
              <a:buFont typeface="+mj-lt"/>
              <a:buAutoNum type="romanLcParenBoth"/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</a:t>
            </a:r>
            <a:r>
              <a:rPr lang="en-US" altLang="zh-CN" sz="1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</a:t>
            </a: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(Model#, Year, Price)</a:t>
            </a:r>
            <a:endParaRPr lang="en-US" altLang="zh-CN" sz="1100" dirty="0">
              <a:solidFill>
                <a:schemeClr val="bg1"/>
              </a:solidFill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marR="245110" lvl="1" indent="-342900">
              <a:lnSpc>
                <a:spcPts val="1600"/>
              </a:lnSpc>
              <a:spcAft>
                <a:spcPts val="800"/>
              </a:spcAft>
              <a:buFont typeface="+mj-lt"/>
              <a:buAutoNum type="romanLcParenBoth"/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</a:t>
            </a:r>
            <a:r>
              <a:rPr lang="en-US" altLang="zh-CN" sz="11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2</a:t>
            </a: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(Model#, </a:t>
            </a:r>
            <a:r>
              <a:rPr lang="en-US" altLang="zh-CN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Manuf_Plant</a:t>
            </a: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Color)</a:t>
            </a:r>
            <a:endParaRPr lang="en-US" altLang="zh-CN" sz="1100" dirty="0">
              <a:solidFill>
                <a:schemeClr val="bg1"/>
              </a:solidFill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R="245110" lvl="1">
              <a:lnSpc>
                <a:spcPts val="1600"/>
              </a:lnSpc>
              <a:spcAft>
                <a:spcPts val="800"/>
              </a:spcAft>
            </a:pPr>
            <a:r>
              <a:rPr lang="en-US" altLang="zh-CN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Determine whether this is a lossless decomposition. You should justify your answers.</a:t>
            </a:r>
            <a:endParaRPr lang="zh-CN" altLang="zh-CN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lnSpc>
                <a:spcPts val="1600"/>
              </a:lnSpc>
              <a:spcAft>
                <a:spcPts val="800"/>
              </a:spcAft>
            </a:pP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45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C7EC8F-78F3-2D79-8B19-8855B7D5DDA0}"/>
              </a:ext>
            </a:extLst>
          </p:cNvPr>
          <p:cNvSpPr txBox="1"/>
          <p:nvPr/>
        </p:nvSpPr>
        <p:spPr>
          <a:xfrm>
            <a:off x="854299" y="1788582"/>
            <a:ext cx="10483402" cy="3280835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FF000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Abbreviating the fields as Ref (M#, Y, P, MP, C),</a:t>
            </a:r>
            <a:endParaRPr lang="zh-CN" altLang="zh-CN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245110" lvl="0" indent="-342900">
              <a:lnSpc>
                <a:spcPts val="16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{M#} IS NOT a candidate key since it does not functionally determine attributes Y or P.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245110" lvl="0" indent="-342900">
              <a:lnSpc>
                <a:spcPts val="16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{M#, Y} IS a candidate key since it functionally determines the remaining attributes P, MP, and C. This can be seen as follows.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{M#, Y}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P, 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But M#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By augmentation {M#, Y}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Since MP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C, by transitivity M#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MP, MP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C, gives M#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By augmentation {M#, Y}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288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Thus {M#, Y}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P, MP, C and {M#, Y} can be a candidate key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245110" lvl="0" indent="-342900">
              <a:lnSpc>
                <a:spcPts val="16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{M#, C} IS NOT a candidate key since it does not functionally determine attributes Y or P.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1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C7EC8F-78F3-2D79-8B19-8855B7D5DDA0}"/>
              </a:ext>
            </a:extLst>
          </p:cNvPr>
          <p:cNvSpPr txBox="1"/>
          <p:nvPr/>
        </p:nvSpPr>
        <p:spPr>
          <a:xfrm>
            <a:off x="854299" y="1892233"/>
            <a:ext cx="10483402" cy="1536767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FF000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Ref is not in 2NF, due to the partial dependency {M#, Y}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 (since {M#}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MP holds). Therefore, Ref is neither in 3NF nor in BCNF.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Alternatively: BCNF can be directly tested by using all of the given dependencies and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finding out if the left-hand side of each is a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superkey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(or if the right-hand side is a prime attribute). Since neither M# nor MP is a </a:t>
            </a:r>
            <a:r>
              <a:rPr lang="en-US" altLang="zh-CN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superkey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and Color  is not a prime attribute, we can conclude that Ref is neither in 3NF nor in BCNF.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ECE664-9A22-CD98-EA3F-1F812018274B}"/>
              </a:ext>
            </a:extLst>
          </p:cNvPr>
          <p:cNvSpPr txBox="1"/>
          <p:nvPr/>
        </p:nvSpPr>
        <p:spPr>
          <a:xfrm>
            <a:off x="854299" y="4040847"/>
            <a:ext cx="10483402" cy="1023806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FF000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dirty="0">
                <a:solidFill>
                  <a:schemeClr val="bg1"/>
                </a:solidFill>
              </a:rPr>
              <a:t>Now R1  </a:t>
            </a:r>
            <a:r>
              <a:rPr lang="en-US" altLang="zh-CN" dirty="0">
                <a:solidFill>
                  <a:schemeClr val="bg1"/>
                </a:solidFill>
                <a:sym typeface="Symbol" panose="05050102010706020507" pitchFamily="18" charset="2"/>
              </a:rPr>
              <a:t></a:t>
            </a:r>
            <a:r>
              <a:rPr lang="en-US" altLang="zh-CN" dirty="0">
                <a:solidFill>
                  <a:schemeClr val="bg1"/>
                </a:solidFill>
              </a:rPr>
              <a:t> R2 = M#</a:t>
            </a:r>
            <a:endParaRPr lang="zh-CN" altLang="zh-CN" dirty="0">
              <a:solidFill>
                <a:schemeClr val="bg1"/>
              </a:solidFill>
            </a:endParaRPr>
          </a:p>
          <a:p>
            <a:pPr marL="914400" marR="245110">
              <a:lnSpc>
                <a:spcPts val="1600"/>
              </a:lnSpc>
              <a:spcAft>
                <a:spcPts val="800"/>
              </a:spcAft>
            </a:pPr>
            <a:r>
              <a:rPr lang="en-US" altLang="zh-CN" dirty="0">
                <a:solidFill>
                  <a:schemeClr val="bg1"/>
                </a:solidFill>
              </a:rPr>
              <a:t>and M# → MP, and MP → C, giving by transitivity M# → C.  Thus, we have M# → MP, and M# → C, and thus M# is a </a:t>
            </a:r>
            <a:r>
              <a:rPr lang="en-US" altLang="zh-CN" dirty="0" err="1">
                <a:solidFill>
                  <a:schemeClr val="bg1"/>
                </a:solidFill>
              </a:rPr>
              <a:t>superkey</a:t>
            </a:r>
            <a:r>
              <a:rPr lang="en-US" altLang="zh-CN" dirty="0">
                <a:solidFill>
                  <a:schemeClr val="bg1"/>
                </a:solidFill>
              </a:rPr>
              <a:t> of R2. From the lecture notes, this fulfils the requirement of lossless decomposition. Hence the given decomposition is lossless.</a:t>
            </a:r>
            <a:endParaRPr lang="zh-CN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06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03418-4BBB-C0DE-E80A-EA58C8B1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197" y="2800350"/>
            <a:ext cx="10977606" cy="12573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 does Real-world Workloads Look Like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8781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长方形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89607" cy="685799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n-US" altLang="zh-CN" sz="4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Contents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zh-CN" sz="2400" dirty="0"/>
              <a:t>Assignment 2 Solutions</a:t>
            </a:r>
          </a:p>
          <a:p>
            <a:pPr rtl="0"/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Basics about HTAP (extension to the lecture)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30831D34-672E-684F-FEF0-5A5BEF306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08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D80D8017-B9A8-329A-9D2F-B56F0DF8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744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B1C297-0B56-C7C2-F9C4-8661693C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8637"/>
            <a:ext cx="12190328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10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pic>
        <p:nvPicPr>
          <p:cNvPr id="3074" name="Picture 2" descr="tiflash-architecture">
            <a:extLst>
              <a:ext uri="{FF2B5EF4-FFF2-40B4-BE49-F238E27FC236}">
                <a16:creationId xmlns:a16="http://schemas.microsoft.com/office/drawing/2014/main" id="{241C8787-4E0B-4C6E-1872-3388A56F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12192000" cy="589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010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DB775A-BAC9-7A26-09BD-DDE9AEF09D9A}"/>
              </a:ext>
            </a:extLst>
          </p:cNvPr>
          <p:cNvSpPr txBox="1"/>
          <p:nvPr/>
        </p:nvSpPr>
        <p:spPr>
          <a:xfrm>
            <a:off x="0" y="276820"/>
            <a:ext cx="821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Distributed Consensus</a:t>
            </a:r>
            <a:endParaRPr lang="zh-CN" altLang="en-US" sz="5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ED3FEC-98A6-B5C9-39E6-DA3DB4AF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99" y="1513918"/>
            <a:ext cx="8774501" cy="5344082"/>
          </a:xfrm>
          <a:prstGeom prst="rect">
            <a:avLst/>
          </a:prstGeom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86DE6092-2E9D-74AE-0582-057A500A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13918"/>
            <a:ext cx="3552825" cy="534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75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DB775A-BAC9-7A26-09BD-DDE9AEF09D9A}"/>
              </a:ext>
            </a:extLst>
          </p:cNvPr>
          <p:cNvSpPr txBox="1"/>
          <p:nvPr/>
        </p:nvSpPr>
        <p:spPr>
          <a:xfrm>
            <a:off x="0" y="276820"/>
            <a:ext cx="821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Distributed Consensus</a:t>
            </a:r>
            <a:endParaRPr lang="zh-CN" altLang="en-US" sz="5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3BB0E5-BE2B-BC09-E59B-03EBB95F3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591"/>
            <a:ext cx="6111324" cy="2514609"/>
          </a:xfrm>
          <a:prstGeom prst="rect">
            <a:avLst/>
          </a:prstGeom>
        </p:spPr>
      </p:pic>
      <p:pic>
        <p:nvPicPr>
          <p:cNvPr id="6148" name="Picture 4" descr="Lightbox">
            <a:extLst>
              <a:ext uri="{FF2B5EF4-FFF2-40B4-BE49-F238E27FC236}">
                <a16:creationId xmlns:a16="http://schemas.microsoft.com/office/drawing/2014/main" id="{170841E6-AC34-12F2-D136-732BDEBD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2628895"/>
            <a:ext cx="5514975" cy="424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433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DB775A-BAC9-7A26-09BD-DDE9AEF09D9A}"/>
              </a:ext>
            </a:extLst>
          </p:cNvPr>
          <p:cNvSpPr txBox="1"/>
          <p:nvPr/>
        </p:nvSpPr>
        <p:spPr>
          <a:xfrm>
            <a:off x="0" y="276820"/>
            <a:ext cx="821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Parallel Processing</a:t>
            </a:r>
            <a:endParaRPr lang="zh-CN" altLang="en-US" sz="5400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7914A46B-144A-D1CD-9858-4F03CFC8E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150"/>
            <a:ext cx="12192000" cy="56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9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DB775A-BAC9-7A26-09BD-DDE9AEF09D9A}"/>
              </a:ext>
            </a:extLst>
          </p:cNvPr>
          <p:cNvSpPr txBox="1"/>
          <p:nvPr/>
        </p:nvSpPr>
        <p:spPr>
          <a:xfrm>
            <a:off x="0" y="276820"/>
            <a:ext cx="821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Parallel Processing</a:t>
            </a:r>
            <a:endParaRPr lang="zh-CN" altLang="en-US" sz="5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560B8E-320E-9430-E013-8179B209DA8F}"/>
              </a:ext>
            </a:extLst>
          </p:cNvPr>
          <p:cNvSpPr txBox="1"/>
          <p:nvPr/>
        </p:nvSpPr>
        <p:spPr>
          <a:xfrm>
            <a:off x="2809875" y="3051006"/>
            <a:ext cx="796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MPP vs MapReduce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29697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DB775A-BAC9-7A26-09BD-DDE9AEF09D9A}"/>
              </a:ext>
            </a:extLst>
          </p:cNvPr>
          <p:cNvSpPr txBox="1"/>
          <p:nvPr/>
        </p:nvSpPr>
        <p:spPr>
          <a:xfrm>
            <a:off x="0" y="276820"/>
            <a:ext cx="821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Vectorization</a:t>
            </a:r>
            <a:endParaRPr lang="zh-CN" altLang="en-US" sz="5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046139-F090-0565-0487-C01A0BB59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2" y="1390017"/>
            <a:ext cx="9196455" cy="51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DB775A-BAC9-7A26-09BD-DDE9AEF09D9A}"/>
              </a:ext>
            </a:extLst>
          </p:cNvPr>
          <p:cNvSpPr txBox="1"/>
          <p:nvPr/>
        </p:nvSpPr>
        <p:spPr>
          <a:xfrm>
            <a:off x="0" y="276820"/>
            <a:ext cx="821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Vectorization</a:t>
            </a:r>
            <a:endParaRPr lang="zh-CN" altLang="en-US" sz="5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53D69E-C484-7E0B-F707-3EBC604D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535" y="1326337"/>
            <a:ext cx="9186930" cy="51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0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937F47-4E00-3B5B-B2BF-3D19D88C4D56}"/>
              </a:ext>
            </a:extLst>
          </p:cNvPr>
          <p:cNvSpPr txBox="1"/>
          <p:nvPr/>
        </p:nvSpPr>
        <p:spPr>
          <a:xfrm>
            <a:off x="854298" y="2189686"/>
            <a:ext cx="10483402" cy="2376035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Determine with explanations and examples (where appropriate) if each of the following is a trivial functional dependency, where 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is the empty set, and A ≠ 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lphaLcParenBoth"/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→ 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07000"/>
              </a:lnSpc>
              <a:buFont typeface="+mj-lt"/>
              <a:buAutoNum type="alphaLcParenBoth"/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→ 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endParaRPr lang="zh-CN" altLang="zh-C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lphaLcParenBoth"/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→ A</a:t>
            </a:r>
            <a:endParaRPr lang="zh-CN" altLang="zh-C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050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DB775A-BAC9-7A26-09BD-DDE9AEF09D9A}"/>
              </a:ext>
            </a:extLst>
          </p:cNvPr>
          <p:cNvSpPr txBox="1"/>
          <p:nvPr/>
        </p:nvSpPr>
        <p:spPr>
          <a:xfrm>
            <a:off x="0" y="276820"/>
            <a:ext cx="821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OLTP Index</a:t>
            </a:r>
            <a:endParaRPr lang="zh-CN" altLang="en-US" sz="5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3CC88-EBCD-7093-D80A-7D90DAD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41" y="1562085"/>
            <a:ext cx="9163117" cy="41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64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DB775A-BAC9-7A26-09BD-DDE9AEF09D9A}"/>
              </a:ext>
            </a:extLst>
          </p:cNvPr>
          <p:cNvSpPr txBox="1"/>
          <p:nvPr/>
        </p:nvSpPr>
        <p:spPr>
          <a:xfrm>
            <a:off x="0" y="276820"/>
            <a:ext cx="821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OLAP Index</a:t>
            </a:r>
            <a:endParaRPr lang="zh-CN" altLang="en-US" sz="5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5D417A-C55E-8606-94A6-FFB04932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67" y="1652578"/>
            <a:ext cx="11322265" cy="406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5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F91595-2E28-F552-1D47-0B9D46B8F976}"/>
              </a:ext>
            </a:extLst>
          </p:cNvPr>
          <p:cNvSpPr txBox="1"/>
          <p:nvPr/>
        </p:nvSpPr>
        <p:spPr>
          <a:xfrm>
            <a:off x="854298" y="1795892"/>
            <a:ext cx="10483402" cy="3266215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200"/>
              </a:spcAft>
              <a:buFont typeface="+mj-lt"/>
              <a:buAutoNum type="alphaLcParenBoth"/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→ Φ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trivial because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is a subset of every set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Font typeface="+mj-lt"/>
              <a:buAutoNum type="alphaLcParenBoth"/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→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is also trivial because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is a subset of every set, including itself, i.e.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⊆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200"/>
              </a:spcAft>
              <a:buFont typeface="+mj-lt"/>
              <a:buAutoNum type="alphaLcParenBoth"/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→ A is non-trivial because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→ A means the value of A can be determined without using any other value; in other words the value of A must be the same for every tuple in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. This is 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the same as saying that A has no determinants or that A is null. If there were no determinants for A, then A would be unconstrained and could have different values in different tuples. An example of a dependency on the empty set might be the sex attribute in a Members relation that defines the membership of a men-only club: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→ sex.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52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F91595-2E28-F552-1D47-0B9D46B8F976}"/>
              </a:ext>
            </a:extLst>
          </p:cNvPr>
          <p:cNvSpPr txBox="1"/>
          <p:nvPr/>
        </p:nvSpPr>
        <p:spPr>
          <a:xfrm>
            <a:off x="854298" y="485092"/>
            <a:ext cx="10483402" cy="966483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92D05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Consider the relation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i="1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), where each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i="1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 1, 2, …,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n,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an atomic (i.e. simple) attribute. Let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be an arbitrary set of functional dependencies on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show that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 algn="ctr"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18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|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2</a:t>
            </a:r>
            <a:r>
              <a:rPr lang="en-US" altLang="zh-CN" sz="18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i="1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069A61-3067-A868-69F1-6F43F66F7286}"/>
              </a:ext>
            </a:extLst>
          </p:cNvPr>
          <p:cNvSpPr txBox="1"/>
          <p:nvPr/>
        </p:nvSpPr>
        <p:spPr>
          <a:xfrm>
            <a:off x="854298" y="1970804"/>
            <a:ext cx="10483402" cy="4407745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92D05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 left-hand and right-hand sides of a functional dependency are both subsets of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and is an element of the power set of the set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S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 {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i="1" baseline="-25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}, i.e.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℘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). [Note: the power set 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℘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 of a set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the set of all subsets of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S.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] Now, the cardinality of the power set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 algn="ctr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|℘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)| = 2</a:t>
            </a:r>
            <a:r>
              <a:rPr lang="en-US" altLang="zh-CN" sz="1800" i="1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which can be seen by considering each element of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 and whether or not to include the element in the particular subset. Thus, by considering both the left-hand side and right-hand side and exhausting all possibilities, the number of possible functional dependencies is 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 algn="ctr"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|℘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)|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⨉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|℘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)| = 2</a:t>
            </a:r>
            <a:r>
              <a:rPr lang="en-US" altLang="zh-CN" sz="1800" i="1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⨉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2</a:t>
            </a:r>
            <a:r>
              <a:rPr lang="en-US" altLang="zh-CN" sz="1800" i="1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 2</a:t>
            </a:r>
            <a:r>
              <a:rPr lang="en-US" altLang="zh-CN" sz="18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i="1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  Therefore, we can conclude that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 algn="ctr">
              <a:lnSpc>
                <a:spcPct val="1500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18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|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2</a:t>
            </a:r>
            <a:r>
              <a:rPr lang="en-US" altLang="zh-CN" sz="18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i="1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25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F91595-2E28-F552-1D47-0B9D46B8F976}"/>
              </a:ext>
            </a:extLst>
          </p:cNvPr>
          <p:cNvSpPr txBox="1"/>
          <p:nvPr/>
        </p:nvSpPr>
        <p:spPr>
          <a:xfrm>
            <a:off x="809253" y="2085091"/>
            <a:ext cx="10483402" cy="2153731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glow rad="228600">
              <a:srgbClr val="7030A0">
                <a:alpha val="40000"/>
              </a:srgbClr>
            </a:glow>
            <a:softEdge rad="101600"/>
          </a:effectLst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Consider a relation consisting of the attributes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A, B, C,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with the following set of functional dependencies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BC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1543050">
              <a:lnSpc>
                <a:spcPct val="107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Determine four different canonical covers for </a:t>
            </a:r>
            <a:r>
              <a:rPr lang="en-US" altLang="zh-CN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F.</a:t>
            </a:r>
            <a:endParaRPr lang="zh-CN" altLang="zh-C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08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E5402C-C6E5-C80A-49B9-C082A7EA3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57" y="97607"/>
            <a:ext cx="11430084" cy="6662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021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3109A4-EF48-CDF6-4E60-D551F906A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13" y="480991"/>
            <a:ext cx="11444371" cy="5896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9290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3109A4-EF48-CDF6-4E60-D551F906A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13" y="480991"/>
            <a:ext cx="11444371" cy="5896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3473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57_TF55705232" id="{2B8A3B67-1754-499D-B089-7E817E09AA8D}" vid="{47D6E851-31DE-434C-BDBA-29774C403F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{0292F76B-E23D-43A9-8295-44EC24787CEC}tf55705232_win32</Template>
  <TotalTime>130</TotalTime>
  <Words>2045</Words>
  <Application>Microsoft Office PowerPoint</Application>
  <PresentationFormat>宽屏</PresentationFormat>
  <Paragraphs>162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Microsoft YaHei UI</vt:lpstr>
      <vt:lpstr>等线</vt:lpstr>
      <vt:lpstr>Arial</vt:lpstr>
      <vt:lpstr>Calibri</vt:lpstr>
      <vt:lpstr>Cambria Math</vt:lpstr>
      <vt:lpstr>Goudy Old Style</vt:lpstr>
      <vt:lpstr>Symbol</vt:lpstr>
      <vt:lpstr>Times New Roman</vt:lpstr>
      <vt:lpstr>Wingdings 2</vt:lpstr>
      <vt:lpstr>SlateVTI</vt:lpstr>
      <vt:lpstr>Tutorial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does Real-world Workloads Look Like？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dc:creator>ZHU Schrodinger</dc:creator>
  <cp:lastModifiedBy>ZHU Schrodinger</cp:lastModifiedBy>
  <cp:revision>4</cp:revision>
  <dcterms:created xsi:type="dcterms:W3CDTF">2022-04-02T01:55:17Z</dcterms:created>
  <dcterms:modified xsi:type="dcterms:W3CDTF">2022-04-02T04:05:27Z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